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330" r:id="rId11"/>
    <p:sldId id="331" r:id="rId12"/>
    <p:sldId id="266" r:id="rId13"/>
    <p:sldId id="267" r:id="rId14"/>
    <p:sldId id="268" r:id="rId15"/>
    <p:sldId id="269" r:id="rId16"/>
    <p:sldId id="270" r:id="rId17"/>
    <p:sldId id="271" r:id="rId18"/>
    <p:sldId id="276" r:id="rId19"/>
    <p:sldId id="277" r:id="rId20"/>
    <p:sldId id="280" r:id="rId21"/>
    <p:sldId id="281" r:id="rId22"/>
    <p:sldId id="282" r:id="rId23"/>
    <p:sldId id="283" r:id="rId24"/>
    <p:sldId id="326" r:id="rId25"/>
    <p:sldId id="327" r:id="rId26"/>
    <p:sldId id="284" r:id="rId27"/>
    <p:sldId id="285" r:id="rId28"/>
    <p:sldId id="286" r:id="rId29"/>
    <p:sldId id="287" r:id="rId30"/>
    <p:sldId id="290" r:id="rId31"/>
    <p:sldId id="291" r:id="rId32"/>
    <p:sldId id="297" r:id="rId33"/>
    <p:sldId id="298" r:id="rId34"/>
    <p:sldId id="328" r:id="rId35"/>
    <p:sldId id="329" r:id="rId36"/>
    <p:sldId id="324" r:id="rId37"/>
    <p:sldId id="32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83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5BFF-7126-4452-9D0A-D1D42106CB58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B16C-5CC5-4889-84CE-025400A820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5BFF-7126-4452-9D0A-D1D42106CB58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B16C-5CC5-4889-84CE-025400A820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5BFF-7126-4452-9D0A-D1D42106CB58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B16C-5CC5-4889-84CE-025400A820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5BFF-7126-4452-9D0A-D1D42106CB58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B16C-5CC5-4889-84CE-025400A820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5BFF-7126-4452-9D0A-D1D42106CB58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645B16C-5CC5-4889-84CE-025400A820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5BFF-7126-4452-9D0A-D1D42106CB58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B16C-5CC5-4889-84CE-025400A820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5BFF-7126-4452-9D0A-D1D42106CB58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B16C-5CC5-4889-84CE-025400A820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5BFF-7126-4452-9D0A-D1D42106CB58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B16C-5CC5-4889-84CE-025400A820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5BFF-7126-4452-9D0A-D1D42106CB58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B16C-5CC5-4889-84CE-025400A820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5BFF-7126-4452-9D0A-D1D42106CB58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B16C-5CC5-4889-84CE-025400A820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5BFF-7126-4452-9D0A-D1D42106CB58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B16C-5CC5-4889-84CE-025400A820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ED35BFF-7126-4452-9D0A-D1D42106CB58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45B16C-5CC5-4889-84CE-025400A8205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www.google.com/url?sa=i&amp;rct=j&amp;q=&amp;esrc=s&amp;frm=1&amp;source=images&amp;cd=&amp;cad=rja&amp;docid=LA9bnbKV-us-7M&amp;tbnid=nnODl05qzi2coM:&amp;ved=0CAUQjRw&amp;url=http://miniclips.phillipmartin.info/toaster/toaster_black_l.html&amp;ei=RF5PUfGZBMW60QHe9IGgBQ&amp;bvm=bv.44158598,d.dmg&amp;psig=AFQjCNGnT0PjyWhrwb7AKbg29lGdck8rDQ&amp;ust=1364242329946867" TargetMode="External"/><Relationship Id="rId7" Type="http://schemas.openxmlformats.org/officeDocument/2006/relationships/hyperlink" Target="http://www.google.com/url?sa=i&amp;rct=j&amp;q=&amp;esrc=s&amp;frm=1&amp;source=images&amp;cd=&amp;cad=rja&amp;docid=ve4U8p-akJSnEM&amp;tbnid=dPMAmXHcUidWkM:&amp;ved=0CAUQjRw&amp;url=http://www.picgifs.com/clip-art/radio/&amp;ei=y15PUc-OGMrK0wGD14CQDQ&amp;bvm=bv.44158598,d.dmg&amp;psig=AFQjCNEU8mUlWZhUhl7eBQiy-N-gwe_Psw&amp;ust=1364242498715164" TargetMode="External"/><Relationship Id="rId12" Type="http://schemas.openxmlformats.org/officeDocument/2006/relationships/image" Target="../media/image9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hyperlink" Target="http://www.google.com/url?sa=i&amp;rct=j&amp;q=&amp;esrc=s&amp;frm=1&amp;source=images&amp;cd=&amp;cad=rja&amp;docid=Xa3hAhIJQejuTM&amp;tbnid=ugHnnfraMjqUfM:&amp;ved=0CAUQjRw&amp;url=http://www.roblox.com/Television-Clipart-item?id=33741215&amp;ei=ZF9PUaiYAoSJ0QH54YHADA&amp;bvm=bv.44158598,d.dmg&amp;psig=AFQjCNF0IC1O3IAsyY--dJ2zHRTwjXshog&amp;ust=1364242640319867" TargetMode="External"/><Relationship Id="rId5" Type="http://schemas.openxmlformats.org/officeDocument/2006/relationships/hyperlink" Target="http://www.google.com/url?sa=i&amp;rct=j&amp;q=&amp;esrc=s&amp;frm=1&amp;source=images&amp;cd=&amp;cad=rja&amp;docid=QZj__un9xaCTOM&amp;tbnid=pRVbRNq1iPytGM:&amp;ved=0CAUQjRw&amp;url=http://www.picturesof.net/search_term_pages/vacuum_cleaner.html&amp;ei=bF5PUeaXIIXI0wGMz4DwAQ&amp;bvm=bv.44158598,d.dmg&amp;psig=AFQjCNFaZ0_smT0wXepK7XF6Y0q_BsNN3A&amp;ust=1364242402323085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5.jpeg"/><Relationship Id="rId9" Type="http://schemas.openxmlformats.org/officeDocument/2006/relationships/hyperlink" Target="http://www.google.com/url?sa=i&amp;rct=j&amp;q=&amp;esrc=s&amp;frm=1&amp;source=images&amp;cd=&amp;cad=rja&amp;docid=y5j92z09tyi9VM&amp;tbnid=sIyTgKx8tSE7UM:&amp;ved=0CAUQjRw&amp;url=http://www.clker.com/clipart-25563.html&amp;ei=IF9PUe7hDbSG0QH2_4CQAg&amp;bvm=bv.44158598,d.dmg&amp;psig=AFQjCNF009RNJwVx3qNCEfZZFzYwgIdapA&amp;ust=1364242571533728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tSalx6PRKUebdM&amp;tbnid=PGp18Ci-RWslTM:&amp;ved=0CAUQjRw&amp;url=http://kaetrinsmusings.blogspot.com/2011/11/20-followers-celebration-giveaway.html&amp;ei=uVxPUcz0LaaW0QGApoGIBw&amp;bvm=bv.44158598,d.dmg&amp;psig=AFQjCNHD9ZQct3OCgklfPYygyPcPiMue-Q&amp;ust=1364241968498397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/>
          <a:lstStyle/>
          <a:p>
            <a:r>
              <a:rPr lang="en-US" sz="6600">
                <a:solidFill>
                  <a:srgbClr val="FFCC00"/>
                </a:solidFill>
              </a:rPr>
              <a:t>ELECTRICITY</a:t>
            </a:r>
            <a:br>
              <a:rPr lang="en-US" sz="6600">
                <a:solidFill>
                  <a:srgbClr val="FFCC00"/>
                </a:solidFill>
              </a:rPr>
            </a:br>
            <a:r>
              <a:rPr lang="en-US" sz="6600">
                <a:solidFill>
                  <a:srgbClr val="FFCC00"/>
                </a:solidFill>
              </a:rPr>
              <a:t>JEOPARDY</a:t>
            </a:r>
          </a:p>
        </p:txBody>
      </p:sp>
      <p:pic>
        <p:nvPicPr>
          <p:cNvPr id="2057" name="Picture 9" descr="MC900290930[1]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2514600"/>
            <a:ext cx="2578100" cy="3873500"/>
          </a:xfrm>
        </p:spPr>
      </p:pic>
    </p:spTree>
    <p:extLst>
      <p:ext uri="{BB962C8B-B14F-4D97-AF65-F5344CB8AC3E}">
        <p14:creationId xmlns:p14="http://schemas.microsoft.com/office/powerpoint/2010/main" val="818744773"/>
      </p:ext>
    </p:extLst>
  </p:cSld>
  <p:clrMapOvr>
    <a:masterClrMapping/>
  </p:clrMapOvr>
  <p:transition spd="med"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2133600"/>
          </a:xfrm>
        </p:spPr>
        <p:txBody>
          <a:bodyPr/>
          <a:lstStyle/>
          <a:p>
            <a:r>
              <a:rPr lang="en-US"/>
              <a:t>How did the metal in the </a:t>
            </a:r>
            <a:br>
              <a:rPr lang="en-US"/>
            </a:br>
            <a:r>
              <a:rPr lang="en-US"/>
              <a:t>3</a:t>
            </a:r>
            <a:r>
              <a:rPr lang="en-US" baseline="30000"/>
              <a:t>rd</a:t>
            </a:r>
            <a:r>
              <a:rPr lang="en-US"/>
              <a:t> picture change its charge?</a:t>
            </a:r>
          </a:p>
        </p:txBody>
      </p:sp>
      <p:pic>
        <p:nvPicPr>
          <p:cNvPr id="180228" name="il_fi" descr="Description: http://www.sciencesource2.ca/images/quiz_chargediagr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8428038" cy="273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229" name="Line 5"/>
          <p:cNvSpPr>
            <a:spLocks noChangeShapeType="1"/>
          </p:cNvSpPr>
          <p:nvPr/>
        </p:nvSpPr>
        <p:spPr bwMode="auto">
          <a:xfrm>
            <a:off x="2362200" y="2667000"/>
            <a:ext cx="4038600" cy="1371600"/>
          </a:xfrm>
          <a:prstGeom prst="line">
            <a:avLst/>
          </a:prstGeom>
          <a:noFill/>
          <a:ln w="1016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80081"/>
      </p:ext>
    </p:extLst>
  </p:cSld>
  <p:clrMapOvr>
    <a:masterClrMapping/>
  </p:clrMapOvr>
  <p:transition spd="med">
    <p:newsflash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19200"/>
            <a:ext cx="8229600" cy="4449763"/>
          </a:xfrm>
        </p:spPr>
        <p:txBody>
          <a:bodyPr/>
          <a:lstStyle/>
          <a:p>
            <a:r>
              <a:rPr lang="en-US"/>
              <a:t>The electrons moved from the rag to the metal leaving more positive protons behind and transferring electrons to the metal.</a:t>
            </a:r>
          </a:p>
        </p:txBody>
      </p:sp>
    </p:spTree>
    <p:extLst>
      <p:ext uri="{BB962C8B-B14F-4D97-AF65-F5344CB8AC3E}">
        <p14:creationId xmlns:p14="http://schemas.microsoft.com/office/powerpoint/2010/main" val="2466004358"/>
      </p:ext>
    </p:extLst>
  </p:cSld>
  <p:clrMapOvr>
    <a:masterClrMapping/>
  </p:clrMapOvr>
  <p:transition spd="med"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0"/>
            <a:ext cx="8229600" cy="2667000"/>
          </a:xfrm>
        </p:spPr>
        <p:txBody>
          <a:bodyPr/>
          <a:lstStyle/>
          <a:p>
            <a:r>
              <a:rPr lang="en-US">
                <a:solidFill>
                  <a:srgbClr val="FFCC00"/>
                </a:solidFill>
              </a:rPr>
              <a:t>Pulling off a wool hat or shuffling across the carpet creates _________ electricity.</a:t>
            </a:r>
          </a:p>
        </p:txBody>
      </p:sp>
    </p:spTree>
    <p:extLst>
      <p:ext uri="{BB962C8B-B14F-4D97-AF65-F5344CB8AC3E}">
        <p14:creationId xmlns:p14="http://schemas.microsoft.com/office/powerpoint/2010/main" val="325842777"/>
      </p:ext>
    </p:extLst>
  </p:cSld>
  <p:clrMapOvr>
    <a:masterClrMapping/>
  </p:clrMapOvr>
  <p:transition spd="med">
    <p:newsflash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229600" cy="2438400"/>
          </a:xfrm>
        </p:spPr>
        <p:txBody>
          <a:bodyPr/>
          <a:lstStyle/>
          <a:p>
            <a:r>
              <a:rPr lang="en-US"/>
              <a:t>Static</a:t>
            </a:r>
          </a:p>
        </p:txBody>
      </p:sp>
    </p:spTree>
    <p:extLst>
      <p:ext uri="{BB962C8B-B14F-4D97-AF65-F5344CB8AC3E}">
        <p14:creationId xmlns:p14="http://schemas.microsoft.com/office/powerpoint/2010/main" val="4188429389"/>
      </p:ext>
    </p:extLst>
  </p:cSld>
  <p:clrMapOvr>
    <a:masterClrMapping/>
  </p:clrMapOvr>
  <p:transition spd="med"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752600"/>
            <a:ext cx="8229600" cy="2514600"/>
          </a:xfrm>
        </p:spPr>
        <p:txBody>
          <a:bodyPr/>
          <a:lstStyle/>
          <a:p>
            <a:r>
              <a:rPr lang="en-US">
                <a:solidFill>
                  <a:srgbClr val="FFCC00"/>
                </a:solidFill>
              </a:rPr>
              <a:t>These 2 factors effect the amount of electrical force between objects.</a:t>
            </a:r>
          </a:p>
        </p:txBody>
      </p:sp>
    </p:spTree>
    <p:extLst>
      <p:ext uri="{BB962C8B-B14F-4D97-AF65-F5344CB8AC3E}">
        <p14:creationId xmlns:p14="http://schemas.microsoft.com/office/powerpoint/2010/main" val="853231876"/>
      </p:ext>
    </p:extLst>
  </p:cSld>
  <p:clrMapOvr>
    <a:masterClrMapping/>
  </p:clrMapOvr>
  <p:transition spd="med">
    <p:newsflash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Magnitude (force) </a:t>
            </a:r>
            <a:r>
              <a:rPr lang="en-US" dirty="0" smtClean="0"/>
              <a:t>&amp; distance</a:t>
            </a:r>
            <a:br>
              <a:rPr lang="en-US" dirty="0" smtClean="0"/>
            </a:br>
            <a:r>
              <a:rPr lang="en-US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805658"/>
      </p:ext>
    </p:extLst>
  </p:cSld>
  <p:clrMapOvr>
    <a:masterClrMapping/>
  </p:clrMapOvr>
  <p:transition spd="med"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373563"/>
          </a:xfrm>
        </p:spPr>
        <p:txBody>
          <a:bodyPr/>
          <a:lstStyle/>
          <a:p>
            <a:r>
              <a:rPr lang="en-US">
                <a:solidFill>
                  <a:srgbClr val="FFCC00"/>
                </a:solidFill>
              </a:rPr>
              <a:t>A resister transforms electrical energy into what 2 types of energy?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283870"/>
      </p:ext>
    </p:extLst>
  </p:cSld>
  <p:clrMapOvr>
    <a:masterClrMapping/>
  </p:clrMapOvr>
  <p:transition spd="med">
    <p:newsflash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/>
              <a:t>Heat (thermal) and Light (radiant)</a:t>
            </a:r>
          </a:p>
        </p:txBody>
      </p:sp>
    </p:spTree>
    <p:extLst>
      <p:ext uri="{BB962C8B-B14F-4D97-AF65-F5344CB8AC3E}">
        <p14:creationId xmlns:p14="http://schemas.microsoft.com/office/powerpoint/2010/main" val="974414376"/>
      </p:ext>
    </p:extLst>
  </p:cSld>
  <p:clrMapOvr>
    <a:masterClrMapping/>
  </p:clrMapOvr>
  <p:transition spd="med"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066800"/>
            <a:ext cx="3733800" cy="4830763"/>
          </a:xfrm>
        </p:spPr>
        <p:txBody>
          <a:bodyPr/>
          <a:lstStyle/>
          <a:p>
            <a:r>
              <a:rPr lang="en-US">
                <a:solidFill>
                  <a:srgbClr val="FFCC00"/>
                </a:solidFill>
              </a:rPr>
              <a:t>This part of a light bulb acts as a resistor.</a:t>
            </a:r>
          </a:p>
        </p:txBody>
      </p:sp>
      <p:pic>
        <p:nvPicPr>
          <p:cNvPr id="73735" name="Picture 7" descr="BD18217_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2133600"/>
            <a:ext cx="2316163" cy="3352800"/>
          </a:xfrm>
        </p:spPr>
      </p:pic>
      <p:sp>
        <p:nvSpPr>
          <p:cNvPr id="73736" name="Line 8"/>
          <p:cNvSpPr>
            <a:spLocks noChangeShapeType="1"/>
          </p:cNvSpPr>
          <p:nvPr/>
        </p:nvSpPr>
        <p:spPr bwMode="auto">
          <a:xfrm flipV="1">
            <a:off x="4267200" y="3505200"/>
            <a:ext cx="2209800" cy="5334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98415"/>
      </p:ext>
    </p:extLst>
  </p:cSld>
  <p:clrMapOvr>
    <a:masterClrMapping/>
  </p:clrMapOvr>
  <p:transition spd="med">
    <p:newsflash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/>
              <a:t>The filament.</a:t>
            </a:r>
          </a:p>
        </p:txBody>
      </p:sp>
    </p:spTree>
    <p:extLst>
      <p:ext uri="{BB962C8B-B14F-4D97-AF65-F5344CB8AC3E}">
        <p14:creationId xmlns:p14="http://schemas.microsoft.com/office/powerpoint/2010/main" val="1266374700"/>
      </p:ext>
    </p:extLst>
  </p:cSld>
  <p:clrMapOvr>
    <a:masterClrMapping/>
  </p:clrMapOvr>
  <p:transition spd="med"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95400"/>
            <a:ext cx="8229600" cy="3352800"/>
          </a:xfrm>
        </p:spPr>
        <p:txBody>
          <a:bodyPr/>
          <a:lstStyle/>
          <a:p>
            <a:r>
              <a:rPr lang="en-US">
                <a:solidFill>
                  <a:srgbClr val="FFCC00"/>
                </a:solidFill>
              </a:rPr>
              <a:t>This sub-atomic particle is transferred allowing an object to become negatively or positively charged.</a:t>
            </a:r>
          </a:p>
        </p:txBody>
      </p:sp>
    </p:spTree>
    <p:extLst>
      <p:ext uri="{BB962C8B-B14F-4D97-AF65-F5344CB8AC3E}">
        <p14:creationId xmlns:p14="http://schemas.microsoft.com/office/powerpoint/2010/main" val="407071923"/>
      </p:ext>
    </p:extLst>
  </p:cSld>
  <p:clrMapOvr>
    <a:masterClrMapping/>
  </p:clrMapOvr>
  <p:transition spd="med">
    <p:newsflash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8229600" cy="2590800"/>
          </a:xfrm>
        </p:spPr>
        <p:txBody>
          <a:bodyPr/>
          <a:lstStyle/>
          <a:p>
            <a:r>
              <a:rPr lang="en-US">
                <a:solidFill>
                  <a:srgbClr val="FFCC00"/>
                </a:solidFill>
              </a:rPr>
              <a:t>This item would provide a voltage difference in a circuit.</a:t>
            </a:r>
          </a:p>
        </p:txBody>
      </p:sp>
    </p:spTree>
    <p:extLst>
      <p:ext uri="{BB962C8B-B14F-4D97-AF65-F5344CB8AC3E}">
        <p14:creationId xmlns:p14="http://schemas.microsoft.com/office/powerpoint/2010/main" val="2227582142"/>
      </p:ext>
    </p:extLst>
  </p:cSld>
  <p:clrMapOvr>
    <a:masterClrMapping/>
  </p:clrMapOvr>
  <p:transition spd="med">
    <p:newsflash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57400"/>
            <a:ext cx="8229600" cy="2362200"/>
          </a:xfrm>
        </p:spPr>
        <p:txBody>
          <a:bodyPr/>
          <a:lstStyle/>
          <a:p>
            <a:r>
              <a:rPr lang="en-US"/>
              <a:t>A battery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An outlet</a:t>
            </a:r>
          </a:p>
        </p:txBody>
      </p:sp>
    </p:spTree>
    <p:extLst>
      <p:ext uri="{BB962C8B-B14F-4D97-AF65-F5344CB8AC3E}">
        <p14:creationId xmlns:p14="http://schemas.microsoft.com/office/powerpoint/2010/main" val="1597202406"/>
      </p:ext>
    </p:extLst>
  </p:cSld>
  <p:clrMapOvr>
    <a:masterClrMapping/>
  </p:clrMapOvr>
  <p:transition spd="med"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8229600" cy="2590800"/>
          </a:xfrm>
        </p:spPr>
        <p:txBody>
          <a:bodyPr/>
          <a:lstStyle/>
          <a:p>
            <a:r>
              <a:rPr lang="en-US">
                <a:solidFill>
                  <a:srgbClr val="FFCC00"/>
                </a:solidFill>
              </a:rPr>
              <a:t>Excess electrons cause _________ electricity.</a:t>
            </a:r>
          </a:p>
        </p:txBody>
      </p:sp>
    </p:spTree>
    <p:extLst>
      <p:ext uri="{BB962C8B-B14F-4D97-AF65-F5344CB8AC3E}">
        <p14:creationId xmlns:p14="http://schemas.microsoft.com/office/powerpoint/2010/main" val="524664151"/>
      </p:ext>
    </p:extLst>
  </p:cSld>
  <p:clrMapOvr>
    <a:masterClrMapping/>
  </p:clrMapOvr>
  <p:transition spd="med">
    <p:newsflash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57400"/>
            <a:ext cx="8229600" cy="2362200"/>
          </a:xfrm>
        </p:spPr>
        <p:txBody>
          <a:bodyPr/>
          <a:lstStyle/>
          <a:p>
            <a:r>
              <a:rPr lang="en-US"/>
              <a:t>Static</a:t>
            </a:r>
          </a:p>
        </p:txBody>
      </p:sp>
    </p:spTree>
    <p:extLst>
      <p:ext uri="{BB962C8B-B14F-4D97-AF65-F5344CB8AC3E}">
        <p14:creationId xmlns:p14="http://schemas.microsoft.com/office/powerpoint/2010/main" val="2343553564"/>
      </p:ext>
    </p:extLst>
  </p:cSld>
  <p:clrMapOvr>
    <a:masterClrMapping/>
  </p:clrMapOvr>
  <p:transition spd="med"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1"/>
            <a:ext cx="8229600" cy="4495800"/>
          </a:xfrm>
        </p:spPr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Name 3 other household appliances</a:t>
            </a:r>
            <a:br>
              <a:rPr lang="en-US" dirty="0" smtClean="0">
                <a:solidFill>
                  <a:srgbClr val="FFCC00"/>
                </a:solidFill>
              </a:rPr>
            </a:br>
            <a:r>
              <a:rPr lang="en-US" dirty="0" smtClean="0">
                <a:solidFill>
                  <a:srgbClr val="FFCC00"/>
                </a:solidFill>
              </a:rPr>
              <a:t>that act as a resistor.</a:t>
            </a:r>
            <a:endParaRPr lang="en-US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878510"/>
      </p:ext>
    </p:extLst>
  </p:cSld>
  <p:clrMapOvr>
    <a:masterClrMapping/>
  </p:clrMapOvr>
  <p:transition spd="med">
    <p:newsflash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Toaster </a:t>
            </a:r>
            <a:br>
              <a:rPr lang="en-US" dirty="0" smtClean="0"/>
            </a:br>
            <a:r>
              <a:rPr lang="en-US" dirty="0" smtClean="0"/>
              <a:t>Vacuum Cleaner</a:t>
            </a:r>
            <a:br>
              <a:rPr lang="en-US" dirty="0" smtClean="0"/>
            </a:br>
            <a:r>
              <a:rPr lang="en-US" dirty="0" smtClean="0"/>
              <a:t>Television (TV)</a:t>
            </a:r>
            <a:br>
              <a:rPr lang="en-US" dirty="0" smtClean="0"/>
            </a:br>
            <a:r>
              <a:rPr lang="en-US" dirty="0" smtClean="0"/>
              <a:t>Radio/iPod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71682" name="Picture 2" descr="https://encrypted-tbn3.gstatic.com/images?q=tbn:ANd9GcQ3BcoW94m1DuEjWrg5Q4EAEEIgoWp0hOEXfpyK-uh2Ianm7iDC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74" y="870626"/>
            <a:ext cx="1583279" cy="1301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84" name="Picture 4" descr="http://www.picturesof.net/_images/a_vacuum_cleaner_and_a_cloud_smoke_royalty_free_080818-095060-283018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17" y="685800"/>
            <a:ext cx="1404366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88" name="Picture 8" descr="http://www.picgifs.com/clip-art/communication/radio/clip-art-radio-686044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949832"/>
            <a:ext cx="1905000" cy="169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90" name="Picture 10" descr="http://www.clker.com/cliparts/6/f/a/8/12344034981855284192eguinaldo_IPod.svg.hi.pn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648200"/>
            <a:ext cx="960693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92" name="Picture 12" descr="http://t0ak.roblox.com/485aea6b8b87855f5044f5836acc0b04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04" y="4007795"/>
            <a:ext cx="2529190" cy="252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671164"/>
      </p:ext>
    </p:extLst>
  </p:cSld>
  <p:clrMapOvr>
    <a:masterClrMapping/>
  </p:clrMapOvr>
  <p:transition spd="med"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828800"/>
            <a:ext cx="8229600" cy="2133600"/>
          </a:xfrm>
        </p:spPr>
        <p:txBody>
          <a:bodyPr/>
          <a:lstStyle/>
          <a:p>
            <a:r>
              <a:rPr lang="en-US">
                <a:solidFill>
                  <a:srgbClr val="FFCC00"/>
                </a:solidFill>
              </a:rPr>
              <a:t>Electric current flows in this direction.</a:t>
            </a:r>
          </a:p>
        </p:txBody>
      </p:sp>
    </p:spTree>
    <p:extLst>
      <p:ext uri="{BB962C8B-B14F-4D97-AF65-F5344CB8AC3E}">
        <p14:creationId xmlns:p14="http://schemas.microsoft.com/office/powerpoint/2010/main" val="2993683865"/>
      </p:ext>
    </p:extLst>
  </p:cSld>
  <p:clrMapOvr>
    <a:masterClrMapping/>
  </p:clrMapOvr>
  <p:transition spd="med">
    <p:newsflash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800"/>
              <a:t>Negative to positive.</a:t>
            </a:r>
            <a:br>
              <a:rPr lang="en-US" sz="4800"/>
            </a:br>
            <a:r>
              <a:rPr lang="en-US" sz="4800"/>
              <a:t/>
            </a:r>
            <a:br>
              <a:rPr lang="en-US" sz="4800"/>
            </a:br>
            <a:r>
              <a:rPr lang="en-US" sz="4800"/>
              <a:t>-   to   +</a:t>
            </a:r>
          </a:p>
        </p:txBody>
      </p:sp>
    </p:spTree>
    <p:extLst>
      <p:ext uri="{BB962C8B-B14F-4D97-AF65-F5344CB8AC3E}">
        <p14:creationId xmlns:p14="http://schemas.microsoft.com/office/powerpoint/2010/main" val="3950428061"/>
      </p:ext>
    </p:extLst>
  </p:cSld>
  <p:clrMapOvr>
    <a:masterClrMapping/>
  </p:clrMapOvr>
  <p:transition spd="med"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828800"/>
            <a:ext cx="8229600" cy="2133600"/>
          </a:xfrm>
        </p:spPr>
        <p:txBody>
          <a:bodyPr/>
          <a:lstStyle/>
          <a:p>
            <a:r>
              <a:rPr lang="en-US">
                <a:solidFill>
                  <a:srgbClr val="FFCC00"/>
                </a:solidFill>
              </a:rPr>
              <a:t>Wire acts as a _________ in an electric circuit. </a:t>
            </a:r>
          </a:p>
        </p:txBody>
      </p:sp>
    </p:spTree>
    <p:extLst>
      <p:ext uri="{BB962C8B-B14F-4D97-AF65-F5344CB8AC3E}">
        <p14:creationId xmlns:p14="http://schemas.microsoft.com/office/powerpoint/2010/main" val="3797137523"/>
      </p:ext>
    </p:extLst>
  </p:cSld>
  <p:clrMapOvr>
    <a:masterClrMapping/>
  </p:clrMapOvr>
  <p:transition spd="med">
    <p:newsflash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438400"/>
            <a:ext cx="8229600" cy="1143000"/>
          </a:xfrm>
        </p:spPr>
        <p:txBody>
          <a:bodyPr/>
          <a:lstStyle/>
          <a:p>
            <a:r>
              <a:rPr lang="en-US" sz="4800"/>
              <a:t>Conductor</a:t>
            </a:r>
          </a:p>
        </p:txBody>
      </p:sp>
    </p:spTree>
    <p:extLst>
      <p:ext uri="{BB962C8B-B14F-4D97-AF65-F5344CB8AC3E}">
        <p14:creationId xmlns:p14="http://schemas.microsoft.com/office/powerpoint/2010/main" val="1059076642"/>
      </p:ext>
    </p:extLst>
  </p:cSld>
  <p:clrMapOvr>
    <a:masterClrMapping/>
  </p:clrMapOvr>
  <p:transition spd="med"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981200"/>
            <a:ext cx="8229600" cy="1143000"/>
          </a:xfrm>
        </p:spPr>
        <p:txBody>
          <a:bodyPr/>
          <a:lstStyle/>
          <a:p>
            <a:r>
              <a:rPr lang="en-US"/>
              <a:t>Electrons</a:t>
            </a:r>
          </a:p>
        </p:txBody>
      </p:sp>
    </p:spTree>
    <p:extLst>
      <p:ext uri="{BB962C8B-B14F-4D97-AF65-F5344CB8AC3E}">
        <p14:creationId xmlns:p14="http://schemas.microsoft.com/office/powerpoint/2010/main" val="2840410839"/>
      </p:ext>
    </p:extLst>
  </p:cSld>
  <p:clrMapOvr>
    <a:masterClrMapping/>
  </p:clrMapOvr>
  <p:transition spd="med"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561181" y="609600"/>
            <a:ext cx="8229600" cy="2971800"/>
          </a:xfrm>
        </p:spPr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Ohm’s Laws says that if resistance is decreased then </a:t>
            </a:r>
            <a:r>
              <a:rPr lang="en-US" u="sng" dirty="0" smtClean="0">
                <a:solidFill>
                  <a:srgbClr val="FFCC00"/>
                </a:solidFill>
              </a:rPr>
              <a:t>			</a:t>
            </a:r>
            <a:r>
              <a:rPr lang="en-US" dirty="0" smtClean="0">
                <a:solidFill>
                  <a:srgbClr val="FFCC00"/>
                </a:solidFill>
              </a:rPr>
              <a:t> will </a:t>
            </a:r>
            <a:r>
              <a:rPr lang="en-US" u="sng" dirty="0" smtClean="0">
                <a:solidFill>
                  <a:srgbClr val="FFCC00"/>
                </a:solidFill>
              </a:rPr>
              <a:t>			</a:t>
            </a:r>
            <a:r>
              <a:rPr lang="en-US" dirty="0" smtClean="0">
                <a:solidFill>
                  <a:srgbClr val="FFCC00"/>
                </a:solidFill>
              </a:rPr>
              <a:t>.</a:t>
            </a:r>
            <a:endParaRPr lang="en-US" dirty="0">
              <a:solidFill>
                <a:srgbClr val="FFCC00"/>
              </a:solidFill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657600" y="4038600"/>
            <a:ext cx="2036763" cy="1957387"/>
            <a:chOff x="9720" y="516"/>
            <a:chExt cx="2127" cy="252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20" y="516"/>
              <a:ext cx="2127" cy="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Line 3"/>
            <p:cNvSpPr>
              <a:spLocks noChangeShapeType="1"/>
            </p:cNvSpPr>
            <p:nvPr/>
          </p:nvSpPr>
          <p:spPr bwMode="auto">
            <a:xfrm>
              <a:off x="10260" y="1980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10705" y="198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3517276"/>
      </p:ext>
    </p:extLst>
  </p:cSld>
  <p:clrMapOvr>
    <a:masterClrMapping/>
  </p:clrMapOvr>
  <p:transition spd="med">
    <p:newsflash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57400"/>
            <a:ext cx="8229600" cy="2438400"/>
          </a:xfrm>
        </p:spPr>
        <p:txBody>
          <a:bodyPr/>
          <a:lstStyle/>
          <a:p>
            <a:r>
              <a:rPr lang="en-US" dirty="0" smtClean="0"/>
              <a:t>Voltage will increase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589341"/>
      </p:ext>
    </p:extLst>
  </p:cSld>
  <p:clrMapOvr>
    <a:masterClrMapping/>
  </p:clrMapOvr>
  <p:transition spd="med"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1905000"/>
          </a:xfrm>
        </p:spPr>
        <p:txBody>
          <a:bodyPr/>
          <a:lstStyle/>
          <a:p>
            <a:r>
              <a:rPr lang="en-US" dirty="0"/>
              <a:t>How is the </a:t>
            </a:r>
            <a:r>
              <a:rPr lang="en-US" dirty="0" smtClean="0"/>
              <a:t>balloon </a:t>
            </a:r>
            <a:r>
              <a:rPr lang="en-US" dirty="0"/>
              <a:t>sticking to the paper?</a:t>
            </a:r>
          </a:p>
        </p:txBody>
      </p:sp>
      <p:pic>
        <p:nvPicPr>
          <p:cNvPr id="177156" name="il_fi" descr="Description: http://www.middleschoolchemistry.com/img/content/lessons/4.1/charged_ballo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90800"/>
            <a:ext cx="8229600" cy="285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0400917"/>
      </p:ext>
    </p:extLst>
  </p:cSld>
  <p:clrMapOvr>
    <a:masterClrMapping/>
  </p:clrMapOvr>
  <p:transition spd="med"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95400"/>
            <a:ext cx="8229600" cy="3992563"/>
          </a:xfrm>
        </p:spPr>
        <p:txBody>
          <a:bodyPr/>
          <a:lstStyle/>
          <a:p>
            <a:r>
              <a:rPr lang="en-US"/>
              <a:t>The electrons have moved from the paper surface to the balloon surface causing a positive and negative electrical attractions.</a:t>
            </a:r>
          </a:p>
        </p:txBody>
      </p:sp>
    </p:spTree>
    <p:extLst>
      <p:ext uri="{BB962C8B-B14F-4D97-AF65-F5344CB8AC3E}">
        <p14:creationId xmlns:p14="http://schemas.microsoft.com/office/powerpoint/2010/main" val="2205895171"/>
      </p:ext>
    </p:extLst>
  </p:cSld>
  <p:clrMapOvr>
    <a:masterClrMapping/>
  </p:clrMapOvr>
  <p:transition spd="med">
    <p:newsflash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8229600" cy="3962400"/>
          </a:xfrm>
        </p:spPr>
        <p:txBody>
          <a:bodyPr/>
          <a:lstStyle/>
          <a:p>
            <a:r>
              <a:rPr lang="en-US">
                <a:solidFill>
                  <a:srgbClr val="FFCC00"/>
                </a:solidFill>
              </a:rPr>
              <a:t>According to Ohm’s Law, when you increase a voltage difference or decrease the resistance, this action would occur.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019800" y="4267200"/>
            <a:ext cx="2036763" cy="1957387"/>
            <a:chOff x="9720" y="516"/>
            <a:chExt cx="2127" cy="2520"/>
          </a:xfrm>
        </p:grpSpPr>
        <p:pic>
          <p:nvPicPr>
            <p:cNvPr id="3481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20" y="516"/>
              <a:ext cx="2127" cy="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Line 3"/>
            <p:cNvSpPr>
              <a:spLocks noChangeShapeType="1"/>
            </p:cNvSpPr>
            <p:nvPr/>
          </p:nvSpPr>
          <p:spPr bwMode="auto">
            <a:xfrm>
              <a:off x="10260" y="1980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10705" y="198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17584452"/>
      </p:ext>
    </p:extLst>
  </p:cSld>
  <p:clrMapOvr>
    <a:masterClrMapping/>
  </p:clrMapOvr>
  <p:transition spd="med">
    <p:newsflash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28800"/>
            <a:ext cx="8229600" cy="3048000"/>
          </a:xfrm>
        </p:spPr>
        <p:txBody>
          <a:bodyPr/>
          <a:lstStyle/>
          <a:p>
            <a:r>
              <a:rPr lang="en-US"/>
              <a:t>An increase in electric current.</a:t>
            </a:r>
          </a:p>
        </p:txBody>
      </p:sp>
    </p:spTree>
    <p:extLst>
      <p:ext uri="{BB962C8B-B14F-4D97-AF65-F5344CB8AC3E}">
        <p14:creationId xmlns:p14="http://schemas.microsoft.com/office/powerpoint/2010/main" val="3204593680"/>
      </p:ext>
    </p:extLst>
  </p:cSld>
  <p:clrMapOvr>
    <a:masterClrMapping/>
  </p:clrMapOvr>
  <p:transition spd="med"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2011362"/>
          </a:xfrm>
        </p:spPr>
        <p:txBody>
          <a:bodyPr>
            <a:normAutofit/>
          </a:bodyPr>
          <a:lstStyle/>
          <a:p>
            <a:r>
              <a:rPr lang="en-US" sz="7500" dirty="0" smtClean="0">
                <a:solidFill>
                  <a:srgbClr val="FFCC00"/>
                </a:solidFill>
              </a:rPr>
              <a:t>YOU’RE READY!!!!</a:t>
            </a:r>
            <a:endParaRPr lang="en-US" sz="7500" dirty="0">
              <a:solidFill>
                <a:srgbClr val="FFCC00"/>
              </a:solidFill>
            </a:endParaRPr>
          </a:p>
        </p:txBody>
      </p:sp>
      <p:pic>
        <p:nvPicPr>
          <p:cNvPr id="2050" name="Picture 2" descr="http://4.bp.blogspot.com/-5vrKCNyF8s8/TtLwpCxyYGI/AAAAAAAAAF0/OdWPF4abpgg/s1600/Sponge_Bob_Celebrates_Happy-1md.jpe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133599"/>
            <a:ext cx="4191000" cy="4394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545720"/>
      </p:ext>
    </p:extLst>
  </p:cSld>
  <p:clrMapOvr>
    <a:masterClrMapping/>
  </p:clrMapOvr>
  <p:transition spd="med"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rgbClr val="FFCC00"/>
                </a:solidFill>
              </a:rPr>
              <a:t>QUIZ</a:t>
            </a:r>
            <a:br>
              <a:rPr lang="en-US" sz="8800" dirty="0" smtClean="0">
                <a:solidFill>
                  <a:srgbClr val="FFCC00"/>
                </a:solidFill>
              </a:rPr>
            </a:br>
            <a:r>
              <a:rPr lang="en-US" sz="8800" dirty="0" smtClean="0">
                <a:solidFill>
                  <a:srgbClr val="FFCC00"/>
                </a:solidFill>
              </a:rPr>
              <a:t>is Tomorrow</a:t>
            </a:r>
            <a:r>
              <a:rPr lang="en-US" sz="8800" dirty="0">
                <a:solidFill>
                  <a:srgbClr val="FFCC00"/>
                </a:solidFill>
              </a:rPr>
              <a:t>!!</a:t>
            </a:r>
            <a:br>
              <a:rPr lang="en-US" sz="8800" dirty="0">
                <a:solidFill>
                  <a:srgbClr val="FFCC00"/>
                </a:solidFill>
              </a:rPr>
            </a:br>
            <a:r>
              <a:rPr lang="en-US" sz="8800" dirty="0">
                <a:solidFill>
                  <a:srgbClr val="FFCC00"/>
                </a:solidFill>
              </a:rPr>
              <a:t>Test is NOT open note!</a:t>
            </a:r>
          </a:p>
        </p:txBody>
      </p:sp>
    </p:spTree>
    <p:extLst>
      <p:ext uri="{BB962C8B-B14F-4D97-AF65-F5344CB8AC3E}">
        <p14:creationId xmlns:p14="http://schemas.microsoft.com/office/powerpoint/2010/main" val="3697625369"/>
      </p:ext>
    </p:extLst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95400"/>
            <a:ext cx="8229600" cy="3352800"/>
          </a:xfrm>
        </p:spPr>
        <p:txBody>
          <a:bodyPr/>
          <a:lstStyle/>
          <a:p>
            <a:r>
              <a:rPr lang="en-US">
                <a:solidFill>
                  <a:srgbClr val="FFCC00"/>
                </a:solidFill>
              </a:rPr>
              <a:t>How does an object become  </a:t>
            </a:r>
            <a:r>
              <a:rPr lang="en-US" b="1" u="sng">
                <a:solidFill>
                  <a:srgbClr val="FFCC00"/>
                </a:solidFill>
              </a:rPr>
              <a:t>positively</a:t>
            </a:r>
            <a:r>
              <a:rPr lang="en-US">
                <a:solidFill>
                  <a:srgbClr val="FFCC00"/>
                </a:solidFill>
              </a:rPr>
              <a:t> charged?</a:t>
            </a:r>
          </a:p>
        </p:txBody>
      </p:sp>
    </p:spTree>
    <p:extLst>
      <p:ext uri="{BB962C8B-B14F-4D97-AF65-F5344CB8AC3E}">
        <p14:creationId xmlns:p14="http://schemas.microsoft.com/office/powerpoint/2010/main" val="1234363600"/>
      </p:ext>
    </p:extLst>
  </p:cSld>
  <p:clrMapOvr>
    <a:masterClrMapping/>
  </p:clrMapOvr>
  <p:transition spd="med">
    <p:newsflash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981200"/>
            <a:ext cx="8229600" cy="1143000"/>
          </a:xfrm>
        </p:spPr>
        <p:txBody>
          <a:bodyPr/>
          <a:lstStyle/>
          <a:p>
            <a:r>
              <a:rPr lang="en-US"/>
              <a:t>Loses Electrons </a:t>
            </a:r>
          </a:p>
        </p:txBody>
      </p:sp>
    </p:spTree>
    <p:extLst>
      <p:ext uri="{BB962C8B-B14F-4D97-AF65-F5344CB8AC3E}">
        <p14:creationId xmlns:p14="http://schemas.microsoft.com/office/powerpoint/2010/main" val="3749369122"/>
      </p:ext>
    </p:extLst>
  </p:cSld>
  <p:clrMapOvr>
    <a:masterClrMapping/>
  </p:clrMapOvr>
  <p:transition spd="med"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0"/>
            <a:ext cx="8229600" cy="2667000"/>
          </a:xfrm>
        </p:spPr>
        <p:txBody>
          <a:bodyPr/>
          <a:lstStyle/>
          <a:p>
            <a:r>
              <a:rPr lang="en-US">
                <a:solidFill>
                  <a:srgbClr val="FFCC00"/>
                </a:solidFill>
              </a:rPr>
              <a:t>What 3 factors effect the amount of electrical resistance an object will have?</a:t>
            </a:r>
          </a:p>
        </p:txBody>
      </p:sp>
    </p:spTree>
    <p:extLst>
      <p:ext uri="{BB962C8B-B14F-4D97-AF65-F5344CB8AC3E}">
        <p14:creationId xmlns:p14="http://schemas.microsoft.com/office/powerpoint/2010/main" val="4216041747"/>
      </p:ext>
    </p:extLst>
  </p:cSld>
  <p:clrMapOvr>
    <a:masterClrMapping/>
  </p:clrMapOvr>
  <p:transition spd="med">
    <p:newsflash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4495800"/>
          </a:xfrm>
        </p:spPr>
        <p:txBody>
          <a:bodyPr/>
          <a:lstStyle/>
          <a:p>
            <a:r>
              <a:rPr lang="en-US"/>
              <a:t>Temperature</a:t>
            </a:r>
            <a:br>
              <a:rPr lang="en-US"/>
            </a:br>
            <a:r>
              <a:rPr lang="en-US"/>
              <a:t>Diameter (width)</a:t>
            </a:r>
            <a:br>
              <a:rPr lang="en-US"/>
            </a:br>
            <a:r>
              <a:rPr lang="en-US"/>
              <a:t>Length</a:t>
            </a:r>
          </a:p>
        </p:txBody>
      </p:sp>
    </p:spTree>
    <p:extLst>
      <p:ext uri="{BB962C8B-B14F-4D97-AF65-F5344CB8AC3E}">
        <p14:creationId xmlns:p14="http://schemas.microsoft.com/office/powerpoint/2010/main" val="2322842695"/>
      </p:ext>
    </p:extLst>
  </p:cSld>
  <p:clrMapOvr>
    <a:masterClrMapping/>
  </p:clrMapOvr>
  <p:transition spd="med"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0"/>
            <a:ext cx="8229600" cy="2667000"/>
          </a:xfrm>
        </p:spPr>
        <p:txBody>
          <a:bodyPr/>
          <a:lstStyle/>
          <a:p>
            <a:r>
              <a:rPr lang="en-US">
                <a:solidFill>
                  <a:srgbClr val="FFCC00"/>
                </a:solidFill>
              </a:rPr>
              <a:t>This type of material allows the flow of electrons or transfer of heat.</a:t>
            </a:r>
          </a:p>
        </p:txBody>
      </p:sp>
    </p:spTree>
    <p:extLst>
      <p:ext uri="{BB962C8B-B14F-4D97-AF65-F5344CB8AC3E}">
        <p14:creationId xmlns:p14="http://schemas.microsoft.com/office/powerpoint/2010/main" val="1525706777"/>
      </p:ext>
    </p:extLst>
  </p:cSld>
  <p:clrMapOvr>
    <a:masterClrMapping/>
  </p:clrMapOvr>
  <p:transition spd="med">
    <p:newsflash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0"/>
            <a:ext cx="8229600" cy="1143000"/>
          </a:xfrm>
        </p:spPr>
        <p:txBody>
          <a:bodyPr/>
          <a:lstStyle/>
          <a:p>
            <a:r>
              <a:rPr lang="en-US"/>
              <a:t>A conductor.</a:t>
            </a:r>
          </a:p>
        </p:txBody>
      </p:sp>
    </p:spTree>
    <p:extLst>
      <p:ext uri="{BB962C8B-B14F-4D97-AF65-F5344CB8AC3E}">
        <p14:creationId xmlns:p14="http://schemas.microsoft.com/office/powerpoint/2010/main" val="1501007811"/>
      </p:ext>
    </p:extLst>
  </p:cSld>
  <p:clrMapOvr>
    <a:masterClrMapping/>
  </p:clrMapOvr>
  <p:transition spd="med"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</TotalTime>
  <Words>274</Words>
  <Application>Microsoft Office PowerPoint</Application>
  <PresentationFormat>On-screen Show (4:3)</PresentationFormat>
  <Paragraphs>37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Apex</vt:lpstr>
      <vt:lpstr>ELECTRICITY JEOPARDY</vt:lpstr>
      <vt:lpstr>This sub-atomic particle is transferred allowing an object to become negatively or positively charged.</vt:lpstr>
      <vt:lpstr>Electrons</vt:lpstr>
      <vt:lpstr>How does an object become  positively charged?</vt:lpstr>
      <vt:lpstr>Loses Electrons </vt:lpstr>
      <vt:lpstr>What 3 factors effect the amount of electrical resistance an object will have?</vt:lpstr>
      <vt:lpstr>Temperature Diameter (width) Length</vt:lpstr>
      <vt:lpstr>This type of material allows the flow of electrons or transfer of heat.</vt:lpstr>
      <vt:lpstr>A conductor.</vt:lpstr>
      <vt:lpstr>How did the metal in the  3rd picture change its charge?</vt:lpstr>
      <vt:lpstr>The electrons moved from the rag to the metal leaving more positive protons behind and transferring electrons to the metal.</vt:lpstr>
      <vt:lpstr>Pulling off a wool hat or shuffling across the carpet creates _________ electricity.</vt:lpstr>
      <vt:lpstr>Static</vt:lpstr>
      <vt:lpstr>These 2 factors effect the amount of electrical force between objects.</vt:lpstr>
      <vt:lpstr>Magnitude (force) &amp; distance   </vt:lpstr>
      <vt:lpstr>A resister transforms electrical energy into what 2 types of energy? </vt:lpstr>
      <vt:lpstr>Heat (thermal) and Light (radiant)</vt:lpstr>
      <vt:lpstr>This part of a light bulb acts as a resistor.</vt:lpstr>
      <vt:lpstr>The filament.</vt:lpstr>
      <vt:lpstr>This item would provide a voltage difference in a circuit.</vt:lpstr>
      <vt:lpstr>A battery   An outlet</vt:lpstr>
      <vt:lpstr>Excess electrons cause _________ electricity.</vt:lpstr>
      <vt:lpstr>Static</vt:lpstr>
      <vt:lpstr>Name 3 other household appliances that act as a resistor.</vt:lpstr>
      <vt:lpstr>Toaster  Vacuum Cleaner Television (TV) Radio/iPod </vt:lpstr>
      <vt:lpstr>Electric current flows in this direction.</vt:lpstr>
      <vt:lpstr>Negative to positive.  -   to   +</vt:lpstr>
      <vt:lpstr>Wire acts as a _________ in an electric circuit. </vt:lpstr>
      <vt:lpstr>Conductor</vt:lpstr>
      <vt:lpstr>Ohm’s Laws says that if resistance is decreased then     will    .</vt:lpstr>
      <vt:lpstr>Voltage will increase</vt:lpstr>
      <vt:lpstr>How is the balloon sticking to the paper?</vt:lpstr>
      <vt:lpstr>The electrons have moved from the paper surface to the balloon surface causing a positive and negative electrical attractions.</vt:lpstr>
      <vt:lpstr>According to Ohm’s Law, when you increase a voltage difference or decrease the resistance, this action would occur.</vt:lpstr>
      <vt:lpstr>An increase in electric current.</vt:lpstr>
      <vt:lpstr>YOU’RE READY!!!!</vt:lpstr>
      <vt:lpstr>QUIZ is Tomorrow!! Test is NOT open note!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JEOPARDY</dc:title>
  <dc:creator>Owner</dc:creator>
  <cp:lastModifiedBy>Terri</cp:lastModifiedBy>
  <cp:revision>6</cp:revision>
  <dcterms:created xsi:type="dcterms:W3CDTF">2013-03-24T19:49:34Z</dcterms:created>
  <dcterms:modified xsi:type="dcterms:W3CDTF">2013-03-24T20:32:09Z</dcterms:modified>
</cp:coreProperties>
</file>